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0" r:id="rId3"/>
    <p:sldId id="261" r:id="rId4"/>
    <p:sldId id="262" r:id="rId5"/>
    <p:sldId id="266" r:id="rId6"/>
    <p:sldId id="267" r:id="rId7"/>
    <p:sldId id="270" r:id="rId8"/>
    <p:sldId id="268" r:id="rId9"/>
    <p:sldId id="273" r:id="rId10"/>
    <p:sldId id="269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63" r:id="rId24"/>
    <p:sldId id="264" r:id="rId25"/>
    <p:sldId id="265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798" autoAdjust="0"/>
  </p:normalViewPr>
  <p:slideViewPr>
    <p:cSldViewPr>
      <p:cViewPr varScale="1">
        <p:scale>
          <a:sx n="61" d="100"/>
          <a:sy n="61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4FFCE-9F25-41D6-8C04-BC23DE1A2211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0C700-1636-4A3A-B9F8-84B3367EF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n°13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n°14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n°15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n°7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n°8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n°11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n°12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C700-1636-4A3A-B9F8-84B3367EFE52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47FAE-8777-4DB3-8B0A-20469BDF56B2}" type="datetimeFigureOut">
              <a:rPr lang="fr-FR" smtClean="0"/>
              <a:pPr/>
              <a:t>04/12/2009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9647-D88B-4A28-9CF3-FD4A71C432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b="1" dirty="0" smtClean="0">
              <a:solidFill>
                <a:srgbClr val="0070C0"/>
              </a:solidFill>
            </a:endParaRPr>
          </a:p>
          <a:p>
            <a:r>
              <a:rPr lang="fr-FR" sz="2600" b="1" dirty="0" smtClean="0">
                <a:solidFill>
                  <a:schemeClr val="tx2"/>
                </a:solidFill>
              </a:rPr>
              <a:t>Dalila SAMAI- HADDADI, </a:t>
            </a:r>
            <a:r>
              <a:rPr lang="fr-FR" sz="2600" b="1" dirty="0" err="1" smtClean="0">
                <a:solidFill>
                  <a:schemeClr val="tx2"/>
                </a:solidFill>
              </a:rPr>
              <a:t>Abla</a:t>
            </a:r>
            <a:r>
              <a:rPr lang="fr-FR" sz="2600" b="1" dirty="0" smtClean="0">
                <a:solidFill>
                  <a:schemeClr val="tx2"/>
                </a:solidFill>
              </a:rPr>
              <a:t> ZIOUI, </a:t>
            </a:r>
          </a:p>
          <a:p>
            <a:r>
              <a:rPr lang="fr-FR" sz="2600" b="1" dirty="0" smtClean="0">
                <a:solidFill>
                  <a:schemeClr val="tx2"/>
                </a:solidFill>
              </a:rPr>
              <a:t>Nadia BEDAD, Katiba BOUCHICHA</a:t>
            </a:r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LE BALANCEMENT DE LA SYMPTOMATOLOGIE SOMATIQUE ET MENTALE A TRAVERS LES GENERATIONS DANS LES DERMATOSES</a:t>
            </a:r>
            <a:r>
              <a:rPr lang="fr-FR" dirty="0" smtClean="0">
                <a:solidFill>
                  <a:srgbClr val="99FF99"/>
                </a:solidFill>
              </a:rPr>
              <a:t/>
            </a:r>
            <a:br>
              <a:rPr lang="fr-FR" dirty="0" smtClean="0">
                <a:solidFill>
                  <a:srgbClr val="99FF99"/>
                </a:solidFill>
              </a:rPr>
            </a:br>
            <a:r>
              <a:rPr lang="fr-FR" dirty="0" smtClean="0">
                <a:solidFill>
                  <a:srgbClr val="99FF99"/>
                </a:solidFill>
              </a:rPr>
              <a:t/>
            </a:r>
            <a:br>
              <a:rPr lang="fr-FR" dirty="0" smtClean="0">
                <a:solidFill>
                  <a:srgbClr val="99FF99"/>
                </a:solidFill>
              </a:rPr>
            </a:br>
            <a:endParaRPr lang="fr-FR" dirty="0">
              <a:solidFill>
                <a:srgbClr val="99FF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7488" y="5357826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CAPU, Université d’Alger</a:t>
            </a:r>
            <a:endParaRPr lang="fr-F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réponses au test de Rorschach par sexe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714348" y="1857364"/>
          <a:ext cx="7786744" cy="3571898"/>
        </p:xfrm>
        <a:graphic>
          <a:graphicData uri="http://schemas.openxmlformats.org/drawingml/2006/table">
            <a:tbl>
              <a:tblPr/>
              <a:tblGrid>
                <a:gridCol w="1946686"/>
                <a:gridCol w="1946686"/>
                <a:gridCol w="1946686"/>
                <a:gridCol w="1946686"/>
              </a:tblGrid>
              <a:tr h="137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u="none" dirty="0" smtClean="0">
                          <a:latin typeface="Times New Roman"/>
                          <a:ea typeface="Times New Roman"/>
                          <a:cs typeface="Arial"/>
                        </a:rPr>
                        <a:t>Valeurs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u="none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800" b="1" u="none" dirty="0">
                          <a:latin typeface="Times New Roman"/>
                          <a:ea typeface="Times New Roman"/>
                          <a:cs typeface="Arial"/>
                        </a:rPr>
                        <a:t>de « R »</a:t>
                      </a: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u="none" dirty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800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u="none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u="none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400" b="1" u="none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u="none" dirty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u="none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u="none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400" b="1" u="none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 u="none" dirty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u="none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u="none" dirty="0">
                          <a:latin typeface="Times New Roman"/>
                          <a:ea typeface="Times New Roman"/>
                          <a:cs typeface="Arial"/>
                        </a:rPr>
                        <a:t> Sujets -</a:t>
                      </a:r>
                      <a:r>
                        <a:rPr lang="fr-FR" sz="2400" b="1" u="none" dirty="0">
                          <a:latin typeface="Times New Roman"/>
                          <a:ea typeface="Times New Roman"/>
                          <a:cs typeface="Arial"/>
                        </a:rPr>
                        <a:t> %</a:t>
                      </a:r>
                      <a:endParaRPr lang="fr-FR" sz="20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 à 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09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- 09,47 %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11 –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11,58 %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- 21,05 %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 à 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29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- 30,52 %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22 –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23,16 %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51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– 53,68 %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 à 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10 –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10,53 %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04 –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04,21 %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14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– 14,74 %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30 </a:t>
                      </a: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à  </a:t>
                      </a:r>
                      <a:r>
                        <a:rPr lang="fr-FR" sz="2400" u="sng" dirty="0">
                          <a:latin typeface="Times New Roman"/>
                          <a:ea typeface="Times New Roman"/>
                          <a:cs typeface="Arial"/>
                        </a:rPr>
                        <a:t>40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03 –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03,16 %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03 –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03,16 %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06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– 06,32 %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40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 à 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50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02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– 02,10 %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02 -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02,10 %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04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– 04,21 %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réponses au test de Rorschach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3428992" y="1428736"/>
          <a:ext cx="5715008" cy="3831653"/>
        </p:xfrm>
        <a:graphic>
          <a:graphicData uri="http://schemas.openxmlformats.org/presentationml/2006/ole">
            <p:oleObj spid="_x0000_s33793" name="Graphique" r:id="rId3" imgW="3352800" imgH="2247900" progId="MSGraph.Chart.8">
              <p:embed/>
            </p:oleObj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28662" y="5572140"/>
          <a:ext cx="7786742" cy="642942"/>
        </p:xfrm>
        <a:graphic>
          <a:graphicData uri="http://schemas.openxmlformats.org/drawingml/2006/table">
            <a:tbl>
              <a:tblPr/>
              <a:tblGrid>
                <a:gridCol w="7786742"/>
              </a:tblGrid>
              <a:tr h="642942">
                <a:tc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Moyenne arithmétique pour les Femmes =  17,45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28596" y="1857364"/>
            <a:ext cx="32861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La courbe de Gauss apparaît mais le pic est  sur la classe </a:t>
            </a:r>
            <a:endParaRPr lang="fr-FR" sz="2800" b="1" dirty="0" smtClean="0"/>
          </a:p>
          <a:p>
            <a:r>
              <a:rPr lang="fr-FR" sz="2800" b="1" dirty="0" smtClean="0"/>
              <a:t>«</a:t>
            </a:r>
            <a:r>
              <a:rPr lang="fr-FR" sz="2800" b="1" dirty="0" smtClean="0"/>
              <a:t> 10 à 20 »</a:t>
            </a:r>
            <a:endParaRPr lang="fr-FR" sz="2800" dirty="0" smtClean="0"/>
          </a:p>
          <a:p>
            <a:r>
              <a:rPr lang="fr-FR" sz="2800" b="1" dirty="0" smtClean="0"/>
              <a:t>inférieur à la norme «  20 à 30 »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4143372" y="135729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%</a:t>
            </a:r>
            <a:endParaRPr lang="fr-F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réponses au test de Rorschach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3495714" y="1714488"/>
          <a:ext cx="5648286" cy="3786214"/>
        </p:xfrm>
        <a:graphic>
          <a:graphicData uri="http://schemas.openxmlformats.org/presentationml/2006/ole">
            <p:oleObj spid="_x0000_s35841" name="Graphique" r:id="rId3" imgW="3467100" imgH="2324100" progId="MSGraph.Chart.8">
              <p:embed/>
            </p:oleObj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28596" y="1857364"/>
            <a:ext cx="32861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La courbe de Gauss apparaît mais le pic est  sur la classe </a:t>
            </a:r>
            <a:endParaRPr lang="fr-FR" sz="2800" b="1" dirty="0" smtClean="0"/>
          </a:p>
          <a:p>
            <a:r>
              <a:rPr lang="fr-FR" sz="2800" b="1" dirty="0" smtClean="0"/>
              <a:t>«</a:t>
            </a:r>
            <a:r>
              <a:rPr lang="fr-FR" sz="2800" b="1" dirty="0" smtClean="0"/>
              <a:t> 10 à 20 »</a:t>
            </a:r>
            <a:endParaRPr lang="fr-FR" sz="2800" dirty="0" smtClean="0"/>
          </a:p>
          <a:p>
            <a:r>
              <a:rPr lang="fr-FR" sz="2800" b="1" dirty="0" smtClean="0"/>
              <a:t>inférieur à la norme «  20 à 30 »</a:t>
            </a:r>
            <a:endParaRPr lang="fr-FR" sz="28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928662" y="5929330"/>
          <a:ext cx="7929618" cy="642942"/>
        </p:xfrm>
        <a:graphic>
          <a:graphicData uri="http://schemas.openxmlformats.org/drawingml/2006/table">
            <a:tbl>
              <a:tblPr/>
              <a:tblGrid>
                <a:gridCol w="7929618"/>
              </a:tblGrid>
              <a:tr h="642942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Moyenne arithmétique pour les Hommes =  16,19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réponses au test de Rorschach «  Global »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2357422" y="1071546"/>
          <a:ext cx="6972136" cy="4643470"/>
        </p:xfrm>
        <a:graphic>
          <a:graphicData uri="http://schemas.openxmlformats.org/presentationml/2006/ole">
            <p:oleObj spid="_x0000_s36865" name="Graphique" r:id="rId3" imgW="4791075" imgH="3200400" progId="MSGraph.Chart.8">
              <p:embed/>
            </p:oleObj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1643050"/>
            <a:ext cx="2643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courbe de Gauss apparaît mais le pic est  sur la classe </a:t>
            </a:r>
            <a:endParaRPr lang="fr-FR" sz="2400" b="1" dirty="0" smtClean="0"/>
          </a:p>
          <a:p>
            <a:r>
              <a:rPr lang="fr-FR" sz="2400" b="1" dirty="0" smtClean="0"/>
              <a:t>«</a:t>
            </a:r>
            <a:r>
              <a:rPr lang="fr-FR" sz="2400" b="1" dirty="0" smtClean="0"/>
              <a:t> 10 à 20 »</a:t>
            </a:r>
            <a:endParaRPr lang="fr-FR" sz="2400" dirty="0" smtClean="0"/>
          </a:p>
          <a:p>
            <a:r>
              <a:rPr lang="fr-FR" sz="2400" b="1" dirty="0" smtClean="0"/>
              <a:t>inférieur à la norme «  20 à 30 »</a:t>
            </a:r>
            <a:endParaRPr lang="fr-FR" sz="24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14282" y="4429132"/>
          <a:ext cx="2428892" cy="928694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928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Moyenne arithmétique pour tous les sujets = 16,89</a:t>
                      </a:r>
                      <a:endParaRPr lang="fr-FR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14348" y="5572140"/>
            <a:ext cx="6572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Moyenne bien inférieure à la norme </a:t>
            </a:r>
            <a:r>
              <a:rPr lang="fr-FR" sz="2400" b="1" dirty="0" smtClean="0"/>
              <a:t> (25)</a:t>
            </a:r>
            <a:endParaRPr lang="fr-FR" sz="2400" dirty="0" smtClean="0"/>
          </a:p>
          <a:p>
            <a:r>
              <a:rPr lang="fr-FR" sz="2400" b="1" u="sng" dirty="0" smtClean="0">
                <a:solidFill>
                  <a:srgbClr val="FF0000"/>
                </a:solidFill>
              </a:rPr>
              <a:t>Normes pour la population algérienne à définir !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du T.R.I. par sexe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785788" y="1071544"/>
          <a:ext cx="7858180" cy="4439652"/>
        </p:xfrm>
        <a:graphic>
          <a:graphicData uri="http://schemas.openxmlformats.org/drawingml/2006/table">
            <a:tbl>
              <a:tblPr/>
              <a:tblGrid>
                <a:gridCol w="1964545"/>
                <a:gridCol w="1964545"/>
                <a:gridCol w="1964545"/>
                <a:gridCol w="1964545"/>
              </a:tblGrid>
              <a:tr h="721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T.R.I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4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u="none" dirty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 b="1" u="none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sujets -</a:t>
                      </a: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T.R.I.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Extratensif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Times New Roman"/>
                          <a:ea typeface="Times New Roman"/>
                          <a:cs typeface="Arial"/>
                        </a:rPr>
                        <a:t>K &lt; C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30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31,58 %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28,42 %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57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60 %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T.R.I.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Introversif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Times New Roman"/>
                          <a:ea typeface="Times New Roman"/>
                          <a:cs typeface="Arial"/>
                        </a:rPr>
                        <a:t>K &gt; C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17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17,89 %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7,37 %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24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25,26 %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T.R.I.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Ambiéqual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Times New Roman"/>
                          <a:ea typeface="Times New Roman"/>
                          <a:cs typeface="Arial"/>
                        </a:rPr>
                        <a:t>K = C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2,10 %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3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3,16 %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5 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5,26 %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T.R.I.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Coarté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Times New Roman"/>
                          <a:ea typeface="Times New Roman"/>
                          <a:cs typeface="Arial"/>
                        </a:rPr>
                        <a:t>K = C = 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4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4,21 %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5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5,26 %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9 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9,47 %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 norme B/P  par sexe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42910" y="1857364"/>
          <a:ext cx="8001088" cy="4106614"/>
        </p:xfrm>
        <a:graphic>
          <a:graphicData uri="http://schemas.openxmlformats.org/drawingml/2006/table">
            <a:tbl>
              <a:tblPr/>
              <a:tblGrid>
                <a:gridCol w="339058"/>
                <a:gridCol w="1661206"/>
                <a:gridCol w="2071734"/>
                <a:gridCol w="2000264"/>
                <a:gridCol w="1928826"/>
              </a:tblGrid>
              <a:tr h="90842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B/P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u="sng" dirty="0" smtClean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sujets - %   </a:t>
                      </a: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4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 sujets - %</a:t>
                      </a: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 sujets - %</a:t>
                      </a: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36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B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34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36,55 %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21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22,58 %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55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59,13 %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01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01,07 %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03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03,23 %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04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04,30 %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18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19,35 %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16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17,20 %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34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36,55 %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36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P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17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18,27 %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15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16,13 %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32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34,40 %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02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02,15 %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06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06,45 %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08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08,60 %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34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36,55 %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19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20,43 %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53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56,98 %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7929" marR="17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norme « G » par sexe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785786" y="1643050"/>
          <a:ext cx="7929620" cy="4274835"/>
        </p:xfrm>
        <a:graphic>
          <a:graphicData uri="http://schemas.openxmlformats.org/drawingml/2006/table">
            <a:tbl>
              <a:tblPr/>
              <a:tblGrid>
                <a:gridCol w="1982405"/>
                <a:gridCol w="1982405"/>
                <a:gridCol w="1982405"/>
                <a:gridCol w="1982405"/>
              </a:tblGrid>
              <a:tr h="1120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 dirty="0">
                          <a:latin typeface="Times New Roman"/>
                          <a:ea typeface="Times New Roman"/>
                          <a:cs typeface="Arial"/>
                        </a:rPr>
                        <a:t>G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&lt; 20 %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09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09,57 %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01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01,06 %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10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10,63 %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20 %  -  30 %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07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07,45 %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10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10,63 %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18,08 %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&gt; 30 %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37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39,36 %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30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31,91 %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67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71,27 %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norme « D » par sexe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000100" y="1714488"/>
          <a:ext cx="7858180" cy="4145280"/>
        </p:xfrm>
        <a:graphic>
          <a:graphicData uri="http://schemas.openxmlformats.org/drawingml/2006/table">
            <a:tbl>
              <a:tblPr/>
              <a:tblGrid>
                <a:gridCol w="1964545"/>
                <a:gridCol w="1964545"/>
                <a:gridCol w="1964545"/>
                <a:gridCol w="1964545"/>
              </a:tblGrid>
              <a:tr h="693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 dirty="0">
                          <a:latin typeface="Times New Roman"/>
                          <a:ea typeface="Times New Roman"/>
                          <a:cs typeface="Arial"/>
                        </a:rPr>
                        <a:t>D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&lt;  60 %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30 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31,58 %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24 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25,26 %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54 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56,84 %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60 %  -  68 %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08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10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10,52 %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18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18,94 %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&gt;  68 %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15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15,79 %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07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07.36 %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22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23,15 %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norme « F » par sexe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571470" y="1714488"/>
          <a:ext cx="8143932" cy="3779520"/>
        </p:xfrm>
        <a:graphic>
          <a:graphicData uri="http://schemas.openxmlformats.org/drawingml/2006/table">
            <a:tbl>
              <a:tblPr/>
              <a:tblGrid>
                <a:gridCol w="2035983"/>
                <a:gridCol w="2035983"/>
                <a:gridCol w="2035983"/>
                <a:gridCol w="2035983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 dirty="0">
                          <a:latin typeface="Times New Roman"/>
                          <a:ea typeface="Times New Roman"/>
                          <a:cs typeface="Arial"/>
                        </a:rPr>
                        <a:t>F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&lt;  50 %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20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21,05 %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14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14,73 %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34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35,78 %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50 %  -  70 %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18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18,94 %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16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16,84 %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34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35,78 %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&gt;  70 %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15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15,79 %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12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12,63 %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28,42 %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norme « A » par sexe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714348" y="1857364"/>
          <a:ext cx="8072496" cy="3413760"/>
        </p:xfrm>
        <a:graphic>
          <a:graphicData uri="http://schemas.openxmlformats.org/drawingml/2006/table">
            <a:tbl>
              <a:tblPr/>
              <a:tblGrid>
                <a:gridCol w="2018124"/>
                <a:gridCol w="2018124"/>
                <a:gridCol w="2018124"/>
                <a:gridCol w="2018124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A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&lt;  35 %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23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24,21 %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05 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05.26 %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28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29,47 %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35 %  -  50 %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18 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18,95 %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15 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15,78 %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Times New Roman"/>
                          <a:cs typeface="Arial"/>
                        </a:rPr>
                        <a:t>33  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34,73 %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&gt;  50 %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12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12,63 %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22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23.15 %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34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35,78 %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chemeClr val="tx2"/>
                </a:solidFill>
              </a:rPr>
              <a:t>T</a:t>
            </a:r>
            <a:r>
              <a:rPr lang="fr-FR" b="1" dirty="0" smtClean="0">
                <a:solidFill>
                  <a:schemeClr val="tx2"/>
                </a:solidFill>
              </a:rPr>
              <a:t>ravaux </a:t>
            </a:r>
            <a:r>
              <a:rPr lang="fr-FR" b="1" dirty="0" smtClean="0">
                <a:solidFill>
                  <a:schemeClr val="tx2"/>
                </a:solidFill>
              </a:rPr>
              <a:t>sur le lien psyché- soma.</a:t>
            </a: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chemeClr val="tx2"/>
                </a:solidFill>
              </a:rPr>
              <a:t>La </a:t>
            </a:r>
            <a:r>
              <a:rPr lang="fr-FR" b="1" dirty="0" smtClean="0">
                <a:solidFill>
                  <a:schemeClr val="tx2"/>
                </a:solidFill>
              </a:rPr>
              <a:t>transmission:  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</a:rPr>
              <a:t>Ecole </a:t>
            </a:r>
            <a:r>
              <a:rPr lang="fr-FR" b="1" dirty="0" smtClean="0">
                <a:solidFill>
                  <a:schemeClr val="tx2"/>
                </a:solidFill>
              </a:rPr>
              <a:t>psychanalytique</a:t>
            </a:r>
          </a:p>
          <a:p>
            <a:pPr lvl="1"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</a:rPr>
              <a:t>E</a:t>
            </a:r>
            <a:r>
              <a:rPr lang="fr-FR" b="1" dirty="0" smtClean="0">
                <a:solidFill>
                  <a:schemeClr val="tx2"/>
                </a:solidFill>
              </a:rPr>
              <a:t>cole systémique</a:t>
            </a:r>
            <a:endParaRPr lang="fr-FR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chemeClr val="tx2"/>
                </a:solidFill>
              </a:rPr>
              <a:t>Les fixations somatiques </a:t>
            </a:r>
            <a:r>
              <a:rPr lang="fr-FR" b="1" dirty="0" smtClean="0">
                <a:solidFill>
                  <a:schemeClr val="tx2"/>
                </a:solidFill>
              </a:rPr>
              <a:t>prénatales</a:t>
            </a:r>
            <a:endParaRPr lang="fr-FR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chemeClr val="tx2"/>
                </a:solidFill>
              </a:rPr>
              <a:t>Dans la médecine, la classification des dermatoses semble être difficile.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norme « H » par sexe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500034" y="1615440"/>
          <a:ext cx="8429684" cy="3413760"/>
        </p:xfrm>
        <a:graphic>
          <a:graphicData uri="http://schemas.openxmlformats.org/drawingml/2006/table">
            <a:tbl>
              <a:tblPr/>
              <a:tblGrid>
                <a:gridCol w="2107421"/>
                <a:gridCol w="2107421"/>
                <a:gridCol w="2107421"/>
                <a:gridCol w="2107421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 dirty="0">
                          <a:latin typeface="Times New Roman"/>
                          <a:ea typeface="Times New Roman"/>
                          <a:cs typeface="Arial"/>
                        </a:rPr>
                        <a:t>H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 dirty="0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&lt;  12 %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16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19,05 %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  19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22,61 %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35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41,66 %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12 %  -  18 %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12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14,28 %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08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09,52 %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20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23,80 %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&gt;  18 %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19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22,62 %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10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11,90 %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29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35,52 %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norme « F+ » par sexe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34" y="2357430"/>
          <a:ext cx="8429684" cy="3261360"/>
        </p:xfrm>
        <a:graphic>
          <a:graphicData uri="http://schemas.openxmlformats.org/drawingml/2006/table">
            <a:tbl>
              <a:tblPr/>
              <a:tblGrid>
                <a:gridCol w="2107421"/>
                <a:gridCol w="2107421"/>
                <a:gridCol w="2107421"/>
                <a:gridCol w="2107421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>
                          <a:latin typeface="Times New Roman"/>
                          <a:ea typeface="Times New Roman"/>
                          <a:cs typeface="Arial"/>
                        </a:rPr>
                        <a:t>F+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 smtClean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 smtClean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 smtClean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&lt;  80 %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36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37,89 %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 26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27,37 %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63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65,26 %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80 %  -  85 %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05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05,26 %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03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03,16 %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08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&gt;  85 %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12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12,63 %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13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13,68 %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25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23,31 %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Ecarts par rapport à la norme « RC% » par sexe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571472" y="1857364"/>
          <a:ext cx="8215372" cy="3413760"/>
        </p:xfrm>
        <a:graphic>
          <a:graphicData uri="http://schemas.openxmlformats.org/drawingml/2006/table">
            <a:tbl>
              <a:tblPr/>
              <a:tblGrid>
                <a:gridCol w="2053843"/>
                <a:gridCol w="2053843"/>
                <a:gridCol w="2053843"/>
                <a:gridCol w="2053843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b="1" dirty="0">
                          <a:latin typeface="Times New Roman"/>
                          <a:ea typeface="Times New Roman"/>
                          <a:cs typeface="Arial"/>
                        </a:rPr>
                        <a:t>RC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2200" kern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sujets -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2200" kern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sujets -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défaut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&lt;  35 %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24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25.26 %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  23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24.21 </a:t>
                      </a:r>
                      <a:r>
                        <a:rPr lang="fr-FR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47  - 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49.47 %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Norme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35 %  -  37 %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07.37 %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02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02.10 %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09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09.47 %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Ecart par excès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&gt;  37 %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22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23.16 %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17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17.89 %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39  - 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41.05 %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RESULTATS</a:t>
            </a:r>
            <a:endParaRPr lang="fr-F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</a:rPr>
              <a:t>Les génogrammes associatifs montrent chez la majorité des patients examinés</a:t>
            </a:r>
          </a:p>
          <a:p>
            <a:pPr>
              <a:buNone/>
            </a:pPr>
            <a:r>
              <a:rPr lang="fr-FR" b="1" dirty="0" smtClean="0">
                <a:solidFill>
                  <a:schemeClr val="tx2"/>
                </a:solidFill>
              </a:rPr>
              <a:t> </a:t>
            </a:r>
            <a:endParaRPr lang="fr-FR" b="1" dirty="0" smtClean="0">
              <a:solidFill>
                <a:schemeClr val="tx2"/>
              </a:solidFill>
            </a:endParaRPr>
          </a:p>
          <a:p>
            <a:pPr lvl="2"/>
            <a:r>
              <a:rPr lang="fr-FR" sz="2800" b="1" dirty="0" smtClean="0">
                <a:solidFill>
                  <a:schemeClr val="tx2"/>
                </a:solidFill>
                <a:cs typeface="Times New Roman" pitchFamily="18" charset="0"/>
              </a:rPr>
              <a:t>La transmission </a:t>
            </a:r>
            <a:r>
              <a:rPr lang="fr-FR" sz="2800" b="1" dirty="0" err="1" smtClean="0">
                <a:solidFill>
                  <a:schemeClr val="tx2"/>
                </a:solidFill>
                <a:cs typeface="Times New Roman" pitchFamily="18" charset="0"/>
              </a:rPr>
              <a:t>trans</a:t>
            </a:r>
            <a:r>
              <a:rPr lang="fr-FR" sz="2800" b="1" dirty="0" smtClean="0">
                <a:solidFill>
                  <a:schemeClr val="tx2"/>
                </a:solidFill>
                <a:cs typeface="Times New Roman" pitchFamily="18" charset="0"/>
              </a:rPr>
              <a:t>- générationnelle du fonctionnement psychosomatique </a:t>
            </a:r>
          </a:p>
          <a:p>
            <a:pPr lvl="2">
              <a:buNone/>
            </a:pPr>
            <a:endParaRPr lang="fr-FR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lvl="2"/>
            <a:r>
              <a:rPr lang="fr-FR" sz="2800" b="1" dirty="0" smtClean="0">
                <a:solidFill>
                  <a:schemeClr val="tx2"/>
                </a:solidFill>
                <a:cs typeface="Times New Roman" pitchFamily="18" charset="0"/>
              </a:rPr>
              <a:t>Et le balancement de la symptomatologie somatique et mentale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62612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  <a:cs typeface="Times New Roman" pitchFamily="18" charset="0"/>
              </a:rPr>
              <a:t>Les protocoles de personnalité et l’épreuve graphique montrent chez la majorité des patients examinés</a:t>
            </a:r>
          </a:p>
          <a:p>
            <a:pPr>
              <a:buNone/>
            </a:pPr>
            <a:endParaRPr lang="fr-FR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lvl="2"/>
            <a:r>
              <a:rPr lang="fr-FR" sz="2800" b="1" dirty="0" smtClean="0">
                <a:solidFill>
                  <a:schemeClr val="tx2"/>
                </a:solidFill>
                <a:cs typeface="Times New Roman" pitchFamily="18" charset="0"/>
              </a:rPr>
              <a:t>Une mentalisation qui n’atteint pas les niveaux de la névrose, psychose et états limites </a:t>
            </a:r>
          </a:p>
          <a:p>
            <a:pPr lvl="2">
              <a:buNone/>
            </a:pPr>
            <a:endParaRPr lang="fr-FR" sz="28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lvl="2"/>
            <a:r>
              <a:rPr lang="fr-FR" sz="2800" b="1" dirty="0" smtClean="0">
                <a:solidFill>
                  <a:schemeClr val="tx2"/>
                </a:solidFill>
                <a:cs typeface="Times New Roman" pitchFamily="18" charset="0"/>
              </a:rPr>
              <a:t>Un besoin de contenant traduit par l’existence d’une imago maternelle dangereuse</a:t>
            </a:r>
          </a:p>
          <a:p>
            <a:pPr lvl="2">
              <a:buNone/>
            </a:pPr>
            <a:endParaRPr lang="fr-FR" sz="28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lvl="2"/>
            <a:r>
              <a:rPr lang="fr-FR" sz="2800" b="1" dirty="0" smtClean="0">
                <a:solidFill>
                  <a:schemeClr val="tx2"/>
                </a:solidFill>
                <a:cs typeface="Times New Roman" pitchFamily="18" charset="0"/>
              </a:rPr>
              <a:t>L’absence des mécanismes de défense « proprement dits ».</a:t>
            </a:r>
          </a:p>
          <a:p>
            <a:pPr lvl="2"/>
            <a:endParaRPr lang="fr-FR" b="1" dirty="0" smtClean="0">
              <a:cs typeface="Times New Roman" pitchFamily="18" charset="0"/>
            </a:endParaRP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500042"/>
            <a:ext cx="8643998" cy="5626121"/>
          </a:xfrm>
        </p:spPr>
        <p:txBody>
          <a:bodyPr lIns="0" rIns="0">
            <a:normAutofit/>
          </a:bodyPr>
          <a:lstStyle/>
          <a:p>
            <a:pPr lvl="2"/>
            <a:endParaRPr lang="fr-FR" b="1" dirty="0" smtClean="0">
              <a:cs typeface="Times New Roman" pitchFamily="18" charset="0"/>
            </a:endParaRPr>
          </a:p>
          <a:p>
            <a:pPr>
              <a:buNone/>
            </a:pPr>
            <a:endParaRPr lang="fr-FR" sz="3600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4000" b="1" dirty="0" smtClean="0">
                <a:solidFill>
                  <a:schemeClr val="tx2"/>
                </a:solidFill>
              </a:rPr>
              <a:t>L’intérêt d’introduire le </a:t>
            </a:r>
            <a:r>
              <a:rPr lang="fr-FR" sz="4000" b="1" dirty="0" smtClean="0">
                <a:solidFill>
                  <a:schemeClr val="tx2"/>
                </a:solidFill>
              </a:rPr>
              <a:t>pôle psychosomatique comme </a:t>
            </a:r>
            <a:r>
              <a:rPr lang="fr-FR" sz="4000" b="1" dirty="0" smtClean="0">
                <a:solidFill>
                  <a:schemeClr val="tx2"/>
                </a:solidFill>
              </a:rPr>
              <a:t>fonctionnement psychique particulier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14480" y="785794"/>
            <a:ext cx="5715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99FF99"/>
                </a:solidFill>
              </a:rPr>
              <a:t> </a:t>
            </a:r>
            <a:r>
              <a:rPr lang="fr-FR" sz="6000" dirty="0" smtClean="0">
                <a:solidFill>
                  <a:srgbClr val="00B050"/>
                </a:solidFill>
              </a:rPr>
              <a:t>CONCLUSION</a:t>
            </a:r>
            <a:endParaRPr lang="fr-FR" sz="6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L’OBJECTIF</a:t>
            </a:r>
            <a:endParaRPr lang="fr-F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fr-FR" b="1" dirty="0" smtClean="0">
                <a:solidFill>
                  <a:schemeClr val="tx2"/>
                </a:solidFill>
              </a:rPr>
              <a:t>T</a:t>
            </a:r>
            <a:r>
              <a:rPr lang="fr-FR" b="1" dirty="0" smtClean="0">
                <a:solidFill>
                  <a:schemeClr val="tx2"/>
                </a:solidFill>
              </a:rPr>
              <a:t>ransmission </a:t>
            </a:r>
            <a:r>
              <a:rPr lang="fr-FR" b="1" dirty="0" err="1" smtClean="0">
                <a:solidFill>
                  <a:schemeClr val="tx2"/>
                </a:solidFill>
              </a:rPr>
              <a:t>trans</a:t>
            </a:r>
            <a:r>
              <a:rPr lang="fr-FR" b="1" dirty="0" smtClean="0">
                <a:solidFill>
                  <a:schemeClr val="tx2"/>
                </a:solidFill>
              </a:rPr>
              <a:t>-générationnelle </a:t>
            </a:r>
            <a:r>
              <a:rPr lang="fr-FR" b="1" dirty="0" smtClean="0">
                <a:solidFill>
                  <a:schemeClr val="tx2"/>
                </a:solidFill>
              </a:rPr>
              <a:t>du fonctionnement psychosomatique</a:t>
            </a:r>
          </a:p>
          <a:p>
            <a:pPr>
              <a:buFont typeface="Courier New" pitchFamily="49" charset="0"/>
              <a:buChar char="o"/>
            </a:pPr>
            <a:r>
              <a:rPr lang="fr-FR" b="1" dirty="0" smtClean="0">
                <a:solidFill>
                  <a:schemeClr val="tx2"/>
                </a:solidFill>
              </a:rPr>
              <a:t>P</a:t>
            </a:r>
            <a:r>
              <a:rPr lang="fr-FR" b="1" dirty="0" smtClean="0">
                <a:solidFill>
                  <a:schemeClr val="tx2"/>
                </a:solidFill>
              </a:rPr>
              <a:t>articularités </a:t>
            </a:r>
            <a:r>
              <a:rPr lang="fr-FR" b="1" dirty="0" smtClean="0">
                <a:solidFill>
                  <a:schemeClr val="tx2"/>
                </a:solidFill>
              </a:rPr>
              <a:t>du fonctionnement psychique des malades somatiques</a:t>
            </a:r>
          </a:p>
          <a:p>
            <a:pPr>
              <a:buFont typeface="Courier New" pitchFamily="49" charset="0"/>
              <a:buChar char="o"/>
            </a:pPr>
            <a:r>
              <a:rPr lang="fr-FR" b="1" dirty="0" smtClean="0">
                <a:solidFill>
                  <a:schemeClr val="tx2"/>
                </a:solidFill>
              </a:rPr>
              <a:t>Explication  de ce balancement</a:t>
            </a:r>
            <a:endParaRPr lang="fr-FR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METHODOLOGIE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tx2"/>
                </a:solidFill>
              </a:rPr>
              <a:t>La démarche clinique: au cas par cas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F</a:t>
            </a:r>
            <a:r>
              <a:rPr lang="fr-FR" b="1" dirty="0" smtClean="0">
                <a:solidFill>
                  <a:schemeClr val="tx2"/>
                </a:solidFill>
              </a:rPr>
              <a:t>ormulaire </a:t>
            </a:r>
            <a:r>
              <a:rPr lang="fr-FR" b="1" dirty="0" smtClean="0">
                <a:solidFill>
                  <a:schemeClr val="tx2"/>
                </a:solidFill>
              </a:rPr>
              <a:t>de </a:t>
            </a:r>
            <a:r>
              <a:rPr lang="fr-FR" b="1" dirty="0" smtClean="0">
                <a:solidFill>
                  <a:schemeClr val="tx2"/>
                </a:solidFill>
              </a:rPr>
              <a:t>consentement éclairé</a:t>
            </a:r>
            <a:endParaRPr lang="fr-FR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tx2"/>
                </a:solidFill>
              </a:rPr>
              <a:t>Examen psychologique: </a:t>
            </a:r>
          </a:p>
          <a:p>
            <a:pPr lvl="1">
              <a:buFont typeface="Wingdings" pitchFamily="2" charset="2"/>
              <a:buChar char="v"/>
            </a:pPr>
            <a:r>
              <a:rPr lang="fr-FR" b="1" dirty="0" smtClean="0">
                <a:solidFill>
                  <a:schemeClr val="tx2"/>
                </a:solidFill>
              </a:rPr>
              <a:t>Un entretien non directif focalisé</a:t>
            </a:r>
          </a:p>
          <a:p>
            <a:pPr lvl="1">
              <a:buFont typeface="Wingdings" pitchFamily="2" charset="2"/>
              <a:buChar char="v"/>
            </a:pP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U</a:t>
            </a:r>
            <a:r>
              <a:rPr lang="fr-FR" b="1" dirty="0" smtClean="0">
                <a:solidFill>
                  <a:schemeClr val="tx2"/>
                </a:solidFill>
              </a:rPr>
              <a:t>n </a:t>
            </a:r>
            <a:r>
              <a:rPr lang="fr-FR" b="1" dirty="0" err="1" smtClean="0">
                <a:solidFill>
                  <a:schemeClr val="tx2"/>
                </a:solidFill>
              </a:rPr>
              <a:t>génogramme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(</a:t>
            </a:r>
            <a:r>
              <a:rPr lang="fr-FR" b="1" dirty="0" smtClean="0">
                <a:solidFill>
                  <a:schemeClr val="tx2"/>
                </a:solidFill>
              </a:rPr>
              <a:t>une </a:t>
            </a:r>
            <a:r>
              <a:rPr lang="fr-FR" b="1" dirty="0" smtClean="0">
                <a:solidFill>
                  <a:schemeClr val="tx2"/>
                </a:solidFill>
              </a:rPr>
              <a:t>anamnèse </a:t>
            </a:r>
            <a:r>
              <a:rPr lang="fr-FR" b="1" dirty="0" smtClean="0">
                <a:solidFill>
                  <a:schemeClr val="tx2"/>
                </a:solidFill>
              </a:rPr>
              <a:t>associative)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fr-FR" b="1" dirty="0" smtClean="0">
                <a:solidFill>
                  <a:schemeClr val="tx2"/>
                </a:solidFill>
              </a:rPr>
              <a:t>Deux épreuves de personnalité (Rorschach, T.A.T)</a:t>
            </a:r>
          </a:p>
          <a:p>
            <a:pPr lvl="1">
              <a:buFont typeface="Wingdings" pitchFamily="2" charset="2"/>
              <a:buChar char="v"/>
            </a:pPr>
            <a:r>
              <a:rPr lang="fr-FR" b="1" dirty="0" smtClean="0">
                <a:solidFill>
                  <a:schemeClr val="tx2"/>
                </a:solidFill>
              </a:rPr>
              <a:t>Une épreuve graphique (F.C.R)</a:t>
            </a:r>
          </a:p>
          <a:p>
            <a:pPr lvl="1">
              <a:buNone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sujets par sexe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71472" y="2000240"/>
          <a:ext cx="4572033" cy="2907120"/>
        </p:xfrm>
        <a:graphic>
          <a:graphicData uri="http://schemas.openxmlformats.org/drawingml/2006/table">
            <a:tbl>
              <a:tblPr/>
              <a:tblGrid>
                <a:gridCol w="1571637"/>
                <a:gridCol w="1160263"/>
                <a:gridCol w="1840133"/>
              </a:tblGrid>
              <a:tr h="406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Sexe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u="sng" dirty="0" err="1" smtClean="0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800" b="1" u="sng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800" b="1" u="sng" dirty="0">
                          <a:latin typeface="Times New Roman"/>
                          <a:ea typeface="Times New Roman"/>
                          <a:cs typeface="Arial"/>
                        </a:rPr>
                        <a:t>de sujets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u="sng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sng" dirty="0" smtClean="0">
                          <a:latin typeface="Times New Roman"/>
                          <a:ea typeface="Times New Roman"/>
                          <a:cs typeface="Arial"/>
                        </a:rPr>
                        <a:t>Pourcentage</a:t>
                      </a:r>
                      <a:endParaRPr lang="fr-FR" sz="14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53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55,79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42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44,21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95</a:t>
                      </a: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100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128509" y="2000240"/>
          <a:ext cx="3803053" cy="3143272"/>
        </p:xfrm>
        <a:graphic>
          <a:graphicData uri="http://schemas.openxmlformats.org/presentationml/2006/ole">
            <p:oleObj spid="_x0000_s1025" name="Graphique" r:id="rId3" imgW="4800600" imgH="296227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sujets par tranches d’âges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142976" y="1285860"/>
          <a:ext cx="7000923" cy="4166379"/>
        </p:xfrm>
        <a:graphic>
          <a:graphicData uri="http://schemas.openxmlformats.org/drawingml/2006/table">
            <a:tbl>
              <a:tblPr/>
              <a:tblGrid>
                <a:gridCol w="2333641"/>
                <a:gridCol w="2333641"/>
                <a:gridCol w="2333641"/>
              </a:tblGrid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u="sng" dirty="0">
                          <a:latin typeface="Times New Roman"/>
                          <a:ea typeface="Times New Roman"/>
                          <a:cs typeface="Arial"/>
                        </a:rPr>
                        <a:t>Tranche d’âges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u="sng" dirty="0">
                          <a:latin typeface="Times New Roman"/>
                          <a:ea typeface="Times New Roman"/>
                          <a:cs typeface="Arial"/>
                        </a:rPr>
                        <a:t>Nombre de sujets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u="sng" dirty="0">
                          <a:latin typeface="Times New Roman"/>
                          <a:ea typeface="Times New Roman"/>
                          <a:cs typeface="Arial"/>
                        </a:rPr>
                        <a:t>Pourcentage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800" u="sng">
                          <a:latin typeface="Times New Roman"/>
                          <a:ea typeface="Times New Roman"/>
                          <a:cs typeface="Arial"/>
                        </a:rPr>
                        <a:t>25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Times New Roman"/>
                          <a:cs typeface="Arial"/>
                        </a:rPr>
                        <a:t>18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18,95 %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25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800" u="sng"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Times New Roman"/>
                          <a:cs typeface="Arial"/>
                        </a:rPr>
                        <a:t>22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23,16 %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800" u="sng">
                          <a:latin typeface="Times New Roman"/>
                          <a:ea typeface="Times New Roman"/>
                          <a:cs typeface="Arial"/>
                        </a:rPr>
                        <a:t>35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15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15,79 %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35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800" u="sng">
                          <a:latin typeface="Times New Roman"/>
                          <a:ea typeface="Times New Roman"/>
                          <a:cs typeface="Arial"/>
                        </a:rPr>
                        <a:t>40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13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13,68 %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40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800" u="sng">
                          <a:latin typeface="Times New Roman"/>
                          <a:ea typeface="Times New Roman"/>
                          <a:cs typeface="Arial"/>
                        </a:rPr>
                        <a:t>45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7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07,37 %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45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800" u="sng">
                          <a:latin typeface="Times New Roman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15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15,79 %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800" b="1">
                          <a:latin typeface="Times New Roman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800" u="sng">
                          <a:latin typeface="Times New Roman"/>
                          <a:ea typeface="Times New Roman"/>
                          <a:cs typeface="Arial"/>
                        </a:rPr>
                        <a:t>55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fr-FR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Arial"/>
                        </a:rPr>
                        <a:t>05,26 %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857356" y="5500702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                   </a:t>
            </a:r>
            <a:r>
              <a:rPr lang="fr-FR" sz="2400" b="1" dirty="0" smtClean="0"/>
              <a:t>X </a:t>
            </a:r>
            <a:r>
              <a:rPr lang="fr-FR" sz="2400" dirty="0" smtClean="0"/>
              <a:t>(en gras) = </a:t>
            </a:r>
            <a:r>
              <a:rPr lang="fr-FR" sz="2400" b="1" dirty="0" smtClean="0"/>
              <a:t>Inclus  </a:t>
            </a:r>
            <a:endParaRPr lang="fr-FR" sz="2400" dirty="0" smtClean="0"/>
          </a:p>
          <a:p>
            <a:r>
              <a:rPr lang="fr-FR" sz="2400" b="1" dirty="0" smtClean="0"/>
              <a:t>                  </a:t>
            </a:r>
            <a:r>
              <a:rPr lang="fr-FR" sz="2400" dirty="0" smtClean="0"/>
              <a:t> </a:t>
            </a:r>
            <a:r>
              <a:rPr lang="fr-FR" sz="2400" u="sng" dirty="0" smtClean="0"/>
              <a:t>X</a:t>
            </a:r>
            <a:r>
              <a:rPr lang="fr-FR" sz="2400" dirty="0" smtClean="0"/>
              <a:t> </a:t>
            </a:r>
            <a:r>
              <a:rPr lang="fr-FR" sz="2400" dirty="0" smtClean="0"/>
              <a:t>(souligné) = </a:t>
            </a:r>
            <a:r>
              <a:rPr lang="fr-FR" sz="2400" b="1" u="sng" dirty="0" smtClean="0"/>
              <a:t>Non </a:t>
            </a:r>
            <a:r>
              <a:rPr lang="fr-FR" sz="2400" b="1" u="sng" dirty="0" smtClean="0"/>
              <a:t>inclus</a:t>
            </a:r>
            <a:endParaRPr lang="fr-FR" sz="24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sujets par tranches d’âges et par sexe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928662" y="1428736"/>
          <a:ext cx="7715303" cy="4407023"/>
        </p:xfrm>
        <a:graphic>
          <a:graphicData uri="http://schemas.openxmlformats.org/drawingml/2006/table">
            <a:tbl>
              <a:tblPr/>
              <a:tblGrid>
                <a:gridCol w="2143140"/>
                <a:gridCol w="1928826"/>
                <a:gridCol w="1844432"/>
                <a:gridCol w="1798905"/>
              </a:tblGrid>
              <a:tr h="1277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u="sng" dirty="0">
                          <a:latin typeface="Times New Roman"/>
                          <a:ea typeface="Times New Roman"/>
                          <a:cs typeface="Arial"/>
                        </a:rPr>
                        <a:t>Tranche d’âges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u="sng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u="sng" dirty="0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u="sng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Nbre Sujets -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400" u="sng" dirty="0">
                          <a:latin typeface="Times New Roman"/>
                          <a:ea typeface="Times New Roman"/>
                          <a:cs typeface="Arial"/>
                        </a:rPr>
                        <a:t>25</a:t>
                      </a: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13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- 13,69 %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05 -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05,26 %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18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- 18,95 %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25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12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- 12,63 %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10 -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10,52 %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22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- 23,15 %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35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08 -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07 -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07,37 %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15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- 15,79 %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35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40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06 –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06,32 %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07 –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07,37 %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13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- 13,69 %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40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45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05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- 05,26 %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02 -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02,11 %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07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- 07,37 %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45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08 –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07 -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07,37 %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15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- 15,79 %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 à </a:t>
                      </a:r>
                      <a:r>
                        <a:rPr lang="fr-FR" sz="2400" u="sng">
                          <a:latin typeface="Times New Roman"/>
                          <a:ea typeface="Times New Roman"/>
                          <a:cs typeface="Arial"/>
                        </a:rPr>
                        <a:t>55</a:t>
                      </a: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 ans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01 -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01,05 %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04 -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04,21 %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05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 - 05,26 %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>
                          <a:latin typeface="Times New Roman"/>
                          <a:ea typeface="Times New Roman"/>
                          <a:cs typeface="Arial"/>
                        </a:rPr>
                        <a:t>Tous âges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Times New Roman"/>
                          <a:ea typeface="Times New Roman"/>
                          <a:cs typeface="Arial"/>
                        </a:rPr>
                        <a:t>53 -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55,79 %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42 -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44,21 %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Times New Roman"/>
                          <a:ea typeface="Times New Roman"/>
                          <a:cs typeface="Arial"/>
                        </a:rPr>
                        <a:t>95 -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100 %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sujets par tranches d’âges et par sexe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1038880" y="1500174"/>
          <a:ext cx="7533648" cy="5035511"/>
        </p:xfrm>
        <a:graphic>
          <a:graphicData uri="http://schemas.openxmlformats.org/presentationml/2006/ole">
            <p:oleObj spid="_x0000_s30721" name="Graphique" r:id="rId3" imgW="5486400" imgH="3667125" progId="MSGraph.Chart.8">
              <p:embed/>
            </p:oleObj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428728" y="140558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%</a:t>
            </a:r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Répartition des maladies par sexe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428598" y="1500174"/>
          <a:ext cx="8358244" cy="4328160"/>
        </p:xfrm>
        <a:graphic>
          <a:graphicData uri="http://schemas.openxmlformats.org/drawingml/2006/table">
            <a:tbl>
              <a:tblPr/>
              <a:tblGrid>
                <a:gridCol w="2571766"/>
                <a:gridCol w="1928826"/>
                <a:gridCol w="2000264"/>
                <a:gridCol w="1857388"/>
              </a:tblGrid>
              <a:tr h="528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b="1" u="none" dirty="0" smtClean="0">
                          <a:latin typeface="Times New Roman"/>
                          <a:ea typeface="Times New Roman"/>
                          <a:cs typeface="Arial"/>
                        </a:rPr>
                        <a:t>Maladies</a:t>
                      </a:r>
                      <a:endParaRPr lang="fr-FR" sz="36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u="sng" dirty="0">
                          <a:latin typeface="Times New Roman"/>
                          <a:ea typeface="Times New Roman"/>
                          <a:cs typeface="Arial"/>
                        </a:rPr>
                        <a:t>Femmes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Times New Roman"/>
                          <a:ea typeface="Times New Roman"/>
                          <a:cs typeface="Arial"/>
                        </a:rPr>
                        <a:t>Nbre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Sujets -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u="sng">
                          <a:latin typeface="Times New Roman"/>
                          <a:ea typeface="Times New Roman"/>
                          <a:cs typeface="Arial"/>
                        </a:rPr>
                        <a:t>Hommes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Nbre Sujets - 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u="sng">
                          <a:latin typeface="Times New Roman"/>
                          <a:ea typeface="Times New Roman"/>
                          <a:cs typeface="Arial"/>
                        </a:rPr>
                        <a:t>Global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latin typeface="Times New Roman"/>
                          <a:ea typeface="Times New Roman"/>
                          <a:cs typeface="Arial"/>
                        </a:rPr>
                        <a:t>Nbre Sujets -</a:t>
                      </a:r>
                      <a:r>
                        <a:rPr lang="fr-FR" sz="2400" b="1">
                          <a:latin typeface="Times New Roman"/>
                          <a:ea typeface="Times New Roman"/>
                          <a:cs typeface="Arial"/>
                        </a:rPr>
                        <a:t> 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Psoriasis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08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06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06,32 %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14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14,74 %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Psoriasis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04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04,21 %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06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06,32 %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10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10,53 %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Psoriasis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06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06,32 %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05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05,26 %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9530" indent="-1319530"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11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11,58 %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Pelade totale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07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07,37 %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01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01,05 %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08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Pelade partielle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01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01,05 %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00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00,00 %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01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01,05 %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Pelade décalvante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12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12,63 %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02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02,11 %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14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14,74 %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Eczéma </a:t>
                      </a:r>
                      <a:r>
                        <a:rPr lang="fr-FR" sz="2400" b="1" dirty="0" err="1">
                          <a:latin typeface="Times New Roman"/>
                          <a:ea typeface="Times New Roman"/>
                          <a:cs typeface="Arial"/>
                        </a:rPr>
                        <a:t>atopique</a:t>
                      </a:r>
                      <a:endParaRPr lang="fr-FR" sz="2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04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04,21 %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08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12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12,63 %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Ulcère gastrique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03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03,15 %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02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02,11 %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05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05,26 %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Sans lésions somatiques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08  - 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08,42 %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>
                          <a:latin typeface="Times New Roman"/>
                          <a:ea typeface="Times New Roman"/>
                          <a:cs typeface="Arial"/>
                        </a:rPr>
                        <a:t>12  -  </a:t>
                      </a:r>
                      <a:r>
                        <a:rPr lang="fr-FR" sz="2200" b="1">
                          <a:latin typeface="Times New Roman"/>
                          <a:ea typeface="Times New Roman"/>
                          <a:cs typeface="Arial"/>
                        </a:rPr>
                        <a:t>12,63 %</a:t>
                      </a:r>
                      <a:endParaRPr lang="fr-FR" sz="2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latin typeface="Times New Roman"/>
                          <a:ea typeface="Times New Roman"/>
                          <a:cs typeface="Arial"/>
                        </a:rPr>
                        <a:t>20  -  </a:t>
                      </a:r>
                      <a:r>
                        <a:rPr lang="fr-FR" sz="2200" b="1" dirty="0">
                          <a:latin typeface="Times New Roman"/>
                          <a:ea typeface="Times New Roman"/>
                          <a:cs typeface="Arial"/>
                        </a:rPr>
                        <a:t>21,05 %</a:t>
                      </a:r>
                      <a:endParaRPr lang="fr-FR" sz="2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1651</Words>
  <Application>Microsoft Office PowerPoint</Application>
  <PresentationFormat>Affichage à l'écran (4:3)</PresentationFormat>
  <Paragraphs>562</Paragraphs>
  <Slides>25</Slides>
  <Notes>15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7" baseType="lpstr">
      <vt:lpstr>Thème Office</vt:lpstr>
      <vt:lpstr>Graphique Microsoft Graph</vt:lpstr>
      <vt:lpstr>LE BALANCEMENT DE LA SYMPTOMATOLOGIE SOMATIQUE ET MENTALE A TRAVERS LES GENERATIONS DANS LES DERMATOSES  </vt:lpstr>
      <vt:lpstr> INTRODUCTION </vt:lpstr>
      <vt:lpstr>L’OBJECTIF</vt:lpstr>
      <vt:lpstr>METHODOLOGIE </vt:lpstr>
      <vt:lpstr>Répartition des sujets par sexe </vt:lpstr>
      <vt:lpstr>Répartition des sujets par tranches d’âges </vt:lpstr>
      <vt:lpstr>Répartition des sujets par tranches d’âges et par sexe</vt:lpstr>
      <vt:lpstr> Répartition des sujets par tranches d’âges et par sexe</vt:lpstr>
      <vt:lpstr>Répartition des maladies par sexe</vt:lpstr>
      <vt:lpstr>Répartition des réponses au test de Rorschach par sexe </vt:lpstr>
      <vt:lpstr>Répartition des réponses au test de Rorschach</vt:lpstr>
      <vt:lpstr>Répartition des réponses au test de Rorschach</vt:lpstr>
      <vt:lpstr> Répartition des réponses au test de Rorschach «  Global » </vt:lpstr>
      <vt:lpstr>Répartition du T.R.I. par sexe </vt:lpstr>
      <vt:lpstr> Répartition des Ecarts par rapport à la  norme B/P  par sexe</vt:lpstr>
      <vt:lpstr>Répartition des Ecarts par rapport à la norme « G » par sexe </vt:lpstr>
      <vt:lpstr>Répartition des Ecarts par rapport à la norme « D » par sexe </vt:lpstr>
      <vt:lpstr>Répartition des Ecarts par rapport à la norme « F » par sexe </vt:lpstr>
      <vt:lpstr>Répartition des Ecarts par rapport à la norme « A » par sexe </vt:lpstr>
      <vt:lpstr>Répartition des Ecarts par rapport à la norme « H » par sexe </vt:lpstr>
      <vt:lpstr>Répartition des Ecarts par rapport à la norme « F+ » par sexe </vt:lpstr>
      <vt:lpstr>Répartition des Ecarts par rapport à la norme « RC% » par sexe </vt:lpstr>
      <vt:lpstr>RESULTATS</vt:lpstr>
      <vt:lpstr>Diapositive 24</vt:lpstr>
      <vt:lpstr>Diapositive 25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Dalila</dc:creator>
  <cp:lastModifiedBy> </cp:lastModifiedBy>
  <cp:revision>93</cp:revision>
  <dcterms:created xsi:type="dcterms:W3CDTF">2009-11-05T05:00:40Z</dcterms:created>
  <dcterms:modified xsi:type="dcterms:W3CDTF">2009-12-04T10:28:43Z</dcterms:modified>
</cp:coreProperties>
</file>